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440988" cy="7561263"/>
  <p:notesSz cx="6797675" cy="9926638"/>
  <p:defaultTextStyle>
    <a:defPPr>
      <a:defRPr lang="de-DE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10" y="102"/>
      </p:cViewPr>
      <p:guideLst>
        <p:guide orient="horz" pos="2382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83074" y="2348893"/>
            <a:ext cx="8874840" cy="162077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66148" y="4284716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A9C3-14B1-45E7-A049-E5992DA751BA}" type="datetimeFigureOut">
              <a:rPr lang="de-DE" smtClean="0"/>
              <a:pPr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B37E-EAC8-40F2-971B-B9A04B6CF48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745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A9C3-14B1-45E7-A049-E5992DA751BA}" type="datetimeFigureOut">
              <a:rPr lang="de-DE" smtClean="0"/>
              <a:pPr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B37E-EAC8-40F2-971B-B9A04B6CF48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14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44631" y="334306"/>
            <a:ext cx="2680941" cy="71131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96370" y="334306"/>
            <a:ext cx="7874245" cy="711318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A9C3-14B1-45E7-A049-E5992DA751BA}" type="datetimeFigureOut">
              <a:rPr lang="de-DE" smtClean="0"/>
              <a:pPr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B37E-EAC8-40F2-971B-B9A04B6CF48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05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A9C3-14B1-45E7-A049-E5992DA751BA}" type="datetimeFigureOut">
              <a:rPr lang="de-DE" smtClean="0"/>
              <a:pPr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B37E-EAC8-40F2-971B-B9A04B6CF48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804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4766" y="4858812"/>
            <a:ext cx="8874840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24766" y="3204786"/>
            <a:ext cx="887484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A9C3-14B1-45E7-A049-E5992DA751BA}" type="datetimeFigureOut">
              <a:rPr lang="de-DE" smtClean="0"/>
              <a:pPr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B37E-EAC8-40F2-971B-B9A04B6CF48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78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96370" y="1944575"/>
            <a:ext cx="5276686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47072" y="1944575"/>
            <a:ext cx="527849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A9C3-14B1-45E7-A049-E5992DA751BA}" type="datetimeFigureOut">
              <a:rPr lang="de-DE" smtClean="0"/>
              <a:pPr/>
              <a:t>08.11.2018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B37E-EAC8-40F2-971B-B9A04B6CF48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3072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50" y="302801"/>
            <a:ext cx="9396889" cy="1260211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2049" y="1692533"/>
            <a:ext cx="4613250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2049" y="2397901"/>
            <a:ext cx="4613250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303877" y="1692533"/>
            <a:ext cx="4615062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303877" y="2397901"/>
            <a:ext cx="4615062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A9C3-14B1-45E7-A049-E5992DA751BA}" type="datetimeFigureOut">
              <a:rPr lang="de-DE" smtClean="0"/>
              <a:pPr/>
              <a:t>08.11.2018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B37E-EAC8-40F2-971B-B9A04B6CF48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3168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A9C3-14B1-45E7-A049-E5992DA751BA}" type="datetimeFigureOut">
              <a:rPr lang="de-DE" smtClean="0"/>
              <a:pPr/>
              <a:t>08.11.2018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B37E-EAC8-40F2-971B-B9A04B6CF48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1569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A9C3-14B1-45E7-A049-E5992DA751BA}" type="datetimeFigureOut">
              <a:rPr lang="de-DE" smtClean="0"/>
              <a:pPr/>
              <a:t>08.11.2018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B37E-EAC8-40F2-971B-B9A04B6CF48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27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50" y="301050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82136" y="301051"/>
            <a:ext cx="5836802" cy="645332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22050" y="1582265"/>
            <a:ext cx="3435013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A9C3-14B1-45E7-A049-E5992DA751BA}" type="datetimeFigureOut">
              <a:rPr lang="de-DE" smtClean="0"/>
              <a:pPr/>
              <a:t>08.11.2018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B37E-EAC8-40F2-971B-B9A04B6CF48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427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6507" y="5292884"/>
            <a:ext cx="626459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46507" y="675613"/>
            <a:ext cx="6264593" cy="4536758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46507" y="5917739"/>
            <a:ext cx="626459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A9C3-14B1-45E7-A049-E5992DA751BA}" type="datetimeFigureOut">
              <a:rPr lang="de-DE" smtClean="0"/>
              <a:pPr/>
              <a:t>08.11.2018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B37E-EAC8-40F2-971B-B9A04B6CF48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284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22050" y="302801"/>
            <a:ext cx="9396889" cy="1260211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2050" y="1764295"/>
            <a:ext cx="9396889" cy="4990084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22049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FA9C3-14B1-45E7-A049-E5992DA751BA}" type="datetimeFigureOut">
              <a:rPr lang="de-DE" smtClean="0"/>
              <a:pPr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67338" y="7008171"/>
            <a:ext cx="330631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482708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8B37E-EAC8-40F2-971B-B9A04B6CF48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682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Quellbild anzeig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662" y="1908423"/>
            <a:ext cx="2269672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6199847" y="468263"/>
            <a:ext cx="34327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Martinsfest 2018</a:t>
            </a:r>
            <a:endParaRPr lang="de-DE" sz="36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7052461" y="1190084"/>
            <a:ext cx="1768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b="1" dirty="0" smtClean="0"/>
              <a:t>Liedauswahl</a:t>
            </a:r>
            <a:endParaRPr lang="de-DE" sz="2400" b="1" dirty="0"/>
          </a:p>
        </p:txBody>
      </p:sp>
      <p:sp>
        <p:nvSpPr>
          <p:cNvPr id="5" name="Rechteck 4"/>
          <p:cNvSpPr/>
          <p:nvPr/>
        </p:nvSpPr>
        <p:spPr>
          <a:xfrm>
            <a:off x="6804670" y="5220791"/>
            <a:ext cx="26642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 smtClean="0"/>
              <a:t>https://www.bing.com/search?q=aloisiusschule&amp;form</a:t>
            </a:r>
          </a:p>
          <a:p>
            <a:r>
              <a:rPr lang="de-DE" sz="800" dirty="0" smtClean="0"/>
              <a:t>Stand:  November 2018</a:t>
            </a:r>
            <a:endParaRPr lang="de-DE" sz="800" dirty="0"/>
          </a:p>
        </p:txBody>
      </p:sp>
      <p:sp>
        <p:nvSpPr>
          <p:cNvPr id="7" name="Textfeld 6"/>
          <p:cNvSpPr txBox="1"/>
          <p:nvPr/>
        </p:nvSpPr>
        <p:spPr>
          <a:xfrm>
            <a:off x="6768360" y="5559345"/>
            <a:ext cx="306064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/>
              <a:t>„Martin ist ein guter Mann, </a:t>
            </a:r>
          </a:p>
          <a:p>
            <a:r>
              <a:rPr lang="de-DE" sz="1600" b="1" dirty="0" smtClean="0"/>
              <a:t>hilft wo er nur helfen kann.</a:t>
            </a:r>
          </a:p>
          <a:p>
            <a:r>
              <a:rPr lang="de-DE" sz="1600" b="1" dirty="0" smtClean="0"/>
              <a:t>Sieht die Not der Armen </a:t>
            </a:r>
          </a:p>
          <a:p>
            <a:r>
              <a:rPr lang="de-DE" sz="1600" b="1" dirty="0" smtClean="0"/>
              <a:t>und lässt sich erbarmen.</a:t>
            </a:r>
          </a:p>
          <a:p>
            <a:r>
              <a:rPr lang="de-DE" sz="1600" b="1" dirty="0" smtClean="0"/>
              <a:t>So wie Martin möchte ich sein,</a:t>
            </a:r>
          </a:p>
          <a:p>
            <a:r>
              <a:rPr lang="de-DE" sz="1600" b="1" dirty="0" smtClean="0"/>
              <a:t>Dass sich andere mit mir </a:t>
            </a:r>
            <a:r>
              <a:rPr lang="de-DE" sz="1600" b="1" dirty="0" err="1" smtClean="0"/>
              <a:t>freu‘n</a:t>
            </a:r>
            <a:r>
              <a:rPr lang="de-DE" sz="1600" b="1" dirty="0" smtClean="0"/>
              <a:t>…“</a:t>
            </a:r>
            <a:endParaRPr lang="de-DE" sz="16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909165" y="3041451"/>
            <a:ext cx="31534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600" b="1" dirty="0" smtClean="0"/>
              <a:t>Vielen Dank für</a:t>
            </a:r>
            <a:br>
              <a:rPr lang="de-DE" sz="3600" b="1" dirty="0" smtClean="0"/>
            </a:br>
            <a:r>
              <a:rPr lang="de-DE" sz="3600" b="1" dirty="0" smtClean="0"/>
              <a:t>Ihr Kommen!</a:t>
            </a:r>
            <a:endParaRPr lang="de-DE" sz="3600" b="1" dirty="0"/>
          </a:p>
        </p:txBody>
      </p:sp>
      <p:pic>
        <p:nvPicPr>
          <p:cNvPr id="4100" name="Picture 4" descr="Mit diesem Plakatmotiv machen die Kirchengemeinden auf den Martinsumzug in Hemmingen-Westerfeld aufmerksam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463" y="4356695"/>
            <a:ext cx="4680520" cy="2340260"/>
          </a:xfrm>
          <a:prstGeom prst="rect">
            <a:avLst/>
          </a:prstGeom>
          <a:noFill/>
        </p:spPr>
      </p:pic>
      <p:sp>
        <p:nvSpPr>
          <p:cNvPr id="10" name="Rechteck 9"/>
          <p:cNvSpPr/>
          <p:nvPr/>
        </p:nvSpPr>
        <p:spPr>
          <a:xfrm>
            <a:off x="395958" y="6804967"/>
            <a:ext cx="28083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 smtClean="0"/>
              <a:t>http://www.haz.de/Umland/Hemmingen/Nachrichten</a:t>
            </a:r>
            <a:br>
              <a:rPr lang="de-DE" sz="800" dirty="0" smtClean="0"/>
            </a:br>
            <a:r>
              <a:rPr lang="de-DE" sz="800" dirty="0" smtClean="0"/>
              <a:t>Stand: November 2018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53272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uellbild anzeig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854" y="4537960"/>
            <a:ext cx="1593599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3426" y="756294"/>
            <a:ext cx="4392488" cy="6143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feld 12"/>
          <p:cNvSpPr txBox="1"/>
          <p:nvPr/>
        </p:nvSpPr>
        <p:spPr>
          <a:xfrm>
            <a:off x="641458" y="612279"/>
            <a:ext cx="373756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b="1" dirty="0" smtClean="0"/>
              <a:t>Kommt, wir </a:t>
            </a:r>
            <a:r>
              <a:rPr lang="de-DE" b="1" dirty="0" err="1" smtClean="0"/>
              <a:t>woll‘n</a:t>
            </a:r>
            <a:r>
              <a:rPr lang="de-DE" b="1" dirty="0" smtClean="0"/>
              <a:t> Laterne laufen</a:t>
            </a:r>
            <a:endParaRPr lang="de-DE" b="1" dirty="0"/>
          </a:p>
        </p:txBody>
      </p:sp>
      <p:sp>
        <p:nvSpPr>
          <p:cNvPr id="2" name="Rechteck 1"/>
          <p:cNvSpPr/>
          <p:nvPr/>
        </p:nvSpPr>
        <p:spPr>
          <a:xfrm>
            <a:off x="6228606" y="4428703"/>
            <a:ext cx="3600400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 smtClean="0"/>
              <a:t>Im </a:t>
            </a:r>
            <a:r>
              <a:rPr lang="de-DE" sz="1100" dirty="0"/>
              <a:t>Schnee saß, im Schnee saß,</a:t>
            </a:r>
            <a:br>
              <a:rPr lang="de-DE" sz="1100" dirty="0"/>
            </a:br>
            <a:r>
              <a:rPr lang="de-DE" sz="1100" dirty="0"/>
              <a:t>im Schnee da saß ein armer Mann,</a:t>
            </a:r>
            <a:br>
              <a:rPr lang="de-DE" sz="1100" dirty="0"/>
            </a:br>
            <a:r>
              <a:rPr lang="de-DE" sz="1100" dirty="0" smtClean="0"/>
              <a:t>hat </a:t>
            </a:r>
            <a:r>
              <a:rPr lang="de-DE" sz="1100" dirty="0"/>
              <a:t>Kleider nicht, </a:t>
            </a:r>
            <a:r>
              <a:rPr lang="de-DE" sz="1100" dirty="0" smtClean="0"/>
              <a:t>hat </a:t>
            </a:r>
            <a:r>
              <a:rPr lang="de-DE" sz="1100" dirty="0"/>
              <a:t>Lumpen an.</a:t>
            </a:r>
            <a:br>
              <a:rPr lang="de-DE" sz="1100" dirty="0"/>
            </a:br>
            <a:r>
              <a:rPr lang="de-DE" sz="1100" dirty="0"/>
              <a:t>"O helft mir doch in meiner Not,</a:t>
            </a:r>
            <a:br>
              <a:rPr lang="de-DE" sz="1100" dirty="0"/>
            </a:br>
            <a:r>
              <a:rPr lang="de-DE" sz="1100" dirty="0"/>
              <a:t>sonst ist der </a:t>
            </a:r>
            <a:r>
              <a:rPr lang="de-DE" sz="1100" dirty="0" err="1" smtClean="0"/>
              <a:t>bitt‘re</a:t>
            </a:r>
            <a:r>
              <a:rPr lang="de-DE" sz="1100" dirty="0" smtClean="0"/>
              <a:t> </a:t>
            </a:r>
            <a:r>
              <a:rPr lang="de-DE" sz="1100" dirty="0"/>
              <a:t>Frost mein Tod</a:t>
            </a:r>
            <a:r>
              <a:rPr lang="de-DE" sz="1100" dirty="0" smtClean="0"/>
              <a:t>!“</a:t>
            </a:r>
          </a:p>
          <a:p>
            <a:endParaRPr lang="de-DE" sz="1100" dirty="0"/>
          </a:p>
          <a:p>
            <a:r>
              <a:rPr lang="de-DE" sz="1100" dirty="0"/>
              <a:t>Sankt Martin, Sankt Martin,</a:t>
            </a:r>
            <a:br>
              <a:rPr lang="de-DE" sz="1100" dirty="0"/>
            </a:br>
            <a:r>
              <a:rPr lang="de-DE" sz="1100" dirty="0"/>
              <a:t>Sankt Martin zog die Zügel an,</a:t>
            </a:r>
            <a:br>
              <a:rPr lang="de-DE" sz="1100" dirty="0"/>
            </a:br>
            <a:r>
              <a:rPr lang="de-DE" sz="1100" dirty="0"/>
              <a:t>sein </a:t>
            </a:r>
            <a:r>
              <a:rPr lang="de-DE" sz="1100" dirty="0" smtClean="0"/>
              <a:t>Ross </a:t>
            </a:r>
            <a:r>
              <a:rPr lang="de-DE" sz="1100" dirty="0"/>
              <a:t>stand still beim armen Mann,</a:t>
            </a:r>
            <a:br>
              <a:rPr lang="de-DE" sz="1100" dirty="0"/>
            </a:br>
            <a:r>
              <a:rPr lang="de-DE" sz="1100" dirty="0"/>
              <a:t>Sankt Martin mit dem Schwerte teilt'</a:t>
            </a:r>
            <a:br>
              <a:rPr lang="de-DE" sz="1100" dirty="0"/>
            </a:br>
            <a:r>
              <a:rPr lang="de-DE" sz="1100" dirty="0"/>
              <a:t>den warmen Mantel unverweilt</a:t>
            </a:r>
            <a:r>
              <a:rPr lang="de-DE" sz="1100" dirty="0" smtClean="0"/>
              <a:t>.</a:t>
            </a:r>
          </a:p>
          <a:p>
            <a:endParaRPr lang="de-DE" sz="1100" dirty="0"/>
          </a:p>
          <a:p>
            <a:r>
              <a:rPr lang="de-DE" sz="1100" dirty="0"/>
              <a:t>Sankt Martin, Sankt Martin</a:t>
            </a:r>
            <a:br>
              <a:rPr lang="de-DE" sz="1100" dirty="0"/>
            </a:br>
            <a:r>
              <a:rPr lang="de-DE" sz="1100" dirty="0"/>
              <a:t>Sankt Martin gab den halben still,</a:t>
            </a:r>
            <a:br>
              <a:rPr lang="de-DE" sz="1100" dirty="0"/>
            </a:br>
            <a:r>
              <a:rPr lang="de-DE" sz="1100" dirty="0"/>
              <a:t>der Bettler rasch ihm danken will.</a:t>
            </a:r>
            <a:br>
              <a:rPr lang="de-DE" sz="1100" dirty="0"/>
            </a:br>
            <a:r>
              <a:rPr lang="de-DE" sz="1100" dirty="0"/>
              <a:t>Sankt Martin aber ritt in Eil'</a:t>
            </a:r>
            <a:br>
              <a:rPr lang="de-DE" sz="1100" dirty="0"/>
            </a:br>
            <a:r>
              <a:rPr lang="de-DE" sz="1100" dirty="0"/>
              <a:t>hinweg mit seinem Mantelteil.</a:t>
            </a:r>
          </a:p>
        </p:txBody>
      </p:sp>
      <p:pic>
        <p:nvPicPr>
          <p:cNvPr id="1026" name="Picture 2" descr="Musiknoten zum Lied Sankt Martin ritt durch Schnee und Wi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182" y="722006"/>
            <a:ext cx="3740816" cy="3562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5926467" y="324247"/>
            <a:ext cx="253438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Sankt Martin</a:t>
            </a:r>
            <a:endParaRPr lang="de-DE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6070618" y="4428703"/>
            <a:ext cx="3241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2. </a:t>
            </a:r>
            <a:endParaRPr lang="de-DE" sz="1100" dirty="0"/>
          </a:p>
        </p:txBody>
      </p:sp>
      <p:sp>
        <p:nvSpPr>
          <p:cNvPr id="9" name="Textfeld 8"/>
          <p:cNvSpPr txBox="1"/>
          <p:nvPr/>
        </p:nvSpPr>
        <p:spPr>
          <a:xfrm>
            <a:off x="6085006" y="5443463"/>
            <a:ext cx="3241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/>
              <a:t>3</a:t>
            </a:r>
            <a:r>
              <a:rPr lang="de-DE" sz="1100" dirty="0" smtClean="0"/>
              <a:t>. </a:t>
            </a:r>
            <a:endParaRPr lang="de-DE" sz="1100" dirty="0"/>
          </a:p>
        </p:txBody>
      </p:sp>
      <p:sp>
        <p:nvSpPr>
          <p:cNvPr id="10" name="Textfeld 9"/>
          <p:cNvSpPr txBox="1"/>
          <p:nvPr/>
        </p:nvSpPr>
        <p:spPr>
          <a:xfrm>
            <a:off x="6085006" y="6435095"/>
            <a:ext cx="3241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4. 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499993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724550" y="684287"/>
            <a:ext cx="47525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/>
              <a:t>1. Kommt</a:t>
            </a:r>
            <a:r>
              <a:rPr lang="de-DE" sz="1200" dirty="0"/>
              <a:t>, wir wollen Laterne </a:t>
            </a:r>
            <a:r>
              <a:rPr lang="de-DE" sz="1200" dirty="0" smtClean="0"/>
              <a:t>laufen, zündet </a:t>
            </a:r>
            <a:r>
              <a:rPr lang="de-DE" sz="1200" dirty="0"/>
              <a:t>eure Kerzen an!</a:t>
            </a:r>
            <a:br>
              <a:rPr lang="de-DE" sz="1200" dirty="0"/>
            </a:br>
            <a:r>
              <a:rPr lang="de-DE" sz="1200" dirty="0" smtClean="0"/>
              <a:t>    Kommt</a:t>
            </a:r>
            <a:r>
              <a:rPr lang="de-DE" sz="1200" dirty="0"/>
              <a:t>, wir wollen Laterne </a:t>
            </a:r>
            <a:r>
              <a:rPr lang="de-DE" sz="1200" dirty="0" smtClean="0"/>
              <a:t>laufen, Kind </a:t>
            </a:r>
            <a:r>
              <a:rPr lang="de-DE" sz="1200" dirty="0"/>
              <a:t>und Frau und Mann</a:t>
            </a:r>
          </a:p>
          <a:p>
            <a:endParaRPr lang="de-DE" sz="1200" dirty="0"/>
          </a:p>
          <a:p>
            <a:r>
              <a:rPr lang="de-DE" sz="1200" b="1" dirty="0" smtClean="0"/>
              <a:t>Refrain:</a:t>
            </a:r>
          </a:p>
          <a:p>
            <a:r>
              <a:rPr lang="de-DE" sz="1200" dirty="0" smtClean="0"/>
              <a:t>Hell wie Mond und Sterne, leuchtet die Laterne,</a:t>
            </a:r>
            <a:br>
              <a:rPr lang="de-DE" sz="1200" dirty="0" smtClean="0"/>
            </a:br>
            <a:r>
              <a:rPr lang="de-DE" sz="1200" dirty="0" smtClean="0"/>
              <a:t>bis in weite Ferne, übers ganze Land.</a:t>
            </a:r>
            <a:br>
              <a:rPr lang="de-DE" sz="1200" dirty="0" smtClean="0"/>
            </a:br>
            <a:r>
              <a:rPr lang="de-DE" sz="1200" dirty="0" smtClean="0"/>
              <a:t>Jeder soll uns hören, kann sich gern beschweren,</a:t>
            </a:r>
            <a:br>
              <a:rPr lang="de-DE" sz="1200" dirty="0" smtClean="0"/>
            </a:br>
            <a:r>
              <a:rPr lang="de-DE" sz="1200" dirty="0" smtClean="0"/>
              <a:t>„Diese frechen Gören, das ist allerhand!“</a:t>
            </a:r>
          </a:p>
          <a:p>
            <a:endParaRPr lang="de-DE" sz="1200" dirty="0" smtClean="0"/>
          </a:p>
          <a:p>
            <a:r>
              <a:rPr lang="de-DE" sz="1200" dirty="0" smtClean="0"/>
              <a:t>2. Kommt</a:t>
            </a:r>
            <a:r>
              <a:rPr lang="de-DE" sz="1200" dirty="0"/>
              <a:t>, wir wollen Laterne </a:t>
            </a:r>
            <a:r>
              <a:rPr lang="de-DE" sz="1200" dirty="0" smtClean="0"/>
              <a:t>laufen, das </a:t>
            </a:r>
            <a:r>
              <a:rPr lang="de-DE" sz="1200" dirty="0"/>
              <a:t>ist unsre schönste Zeit</a:t>
            </a:r>
            <a:br>
              <a:rPr lang="de-DE" sz="1200" dirty="0"/>
            </a:br>
            <a:r>
              <a:rPr lang="de-DE" sz="1200" dirty="0" smtClean="0"/>
              <a:t>     Kommt</a:t>
            </a:r>
            <a:r>
              <a:rPr lang="de-DE" sz="1200" dirty="0"/>
              <a:t>, wir wollen Laterne </a:t>
            </a:r>
            <a:r>
              <a:rPr lang="de-DE" sz="1200" dirty="0" smtClean="0"/>
              <a:t>laufen, alle </a:t>
            </a:r>
            <a:r>
              <a:rPr lang="de-DE" sz="1200" dirty="0"/>
              <a:t>sind </a:t>
            </a:r>
            <a:r>
              <a:rPr lang="de-DE" sz="1200" dirty="0" smtClean="0"/>
              <a:t>bereit</a:t>
            </a:r>
          </a:p>
          <a:p>
            <a:endParaRPr lang="de-DE" sz="1200" dirty="0"/>
          </a:p>
          <a:p>
            <a:r>
              <a:rPr lang="de-DE" sz="1200" dirty="0" smtClean="0"/>
              <a:t>3. Kommt</a:t>
            </a:r>
            <a:r>
              <a:rPr lang="de-DE" sz="1200" dirty="0"/>
              <a:t>, wir wollen Laterne </a:t>
            </a:r>
            <a:r>
              <a:rPr lang="de-DE" sz="1200" dirty="0" smtClean="0"/>
              <a:t>laufen, heute </a:t>
            </a:r>
            <a:r>
              <a:rPr lang="de-DE" sz="1200" dirty="0"/>
              <a:t>bleibt das </a:t>
            </a:r>
            <a:r>
              <a:rPr lang="de-DE" sz="1200" dirty="0" err="1" smtClean="0"/>
              <a:t>Fernseh‘n</a:t>
            </a:r>
            <a:r>
              <a:rPr lang="de-DE" sz="1200" dirty="0" smtClean="0"/>
              <a:t> aus.</a:t>
            </a:r>
            <a:r>
              <a:rPr lang="de-DE" sz="1200" dirty="0"/>
              <a:t/>
            </a:r>
            <a:br>
              <a:rPr lang="de-DE" sz="1200" dirty="0"/>
            </a:br>
            <a:r>
              <a:rPr lang="de-DE" sz="1200" dirty="0" smtClean="0"/>
              <a:t>    Kommt</a:t>
            </a:r>
            <a:r>
              <a:rPr lang="de-DE" sz="1200" dirty="0"/>
              <a:t>, wir wollen Laterne </a:t>
            </a:r>
            <a:r>
              <a:rPr lang="de-DE" sz="1200" dirty="0" smtClean="0"/>
              <a:t>laufen, keiner </a:t>
            </a:r>
            <a:r>
              <a:rPr lang="de-DE" sz="1200" dirty="0"/>
              <a:t>bleibt zu </a:t>
            </a:r>
            <a:r>
              <a:rPr lang="de-DE" sz="1200" dirty="0" smtClean="0"/>
              <a:t>Haus.</a:t>
            </a:r>
          </a:p>
          <a:p>
            <a:endParaRPr lang="de-DE" sz="1200" dirty="0"/>
          </a:p>
          <a:p>
            <a:r>
              <a:rPr lang="de-DE" sz="1200" dirty="0" smtClean="0"/>
              <a:t>4. Kommt</a:t>
            </a:r>
            <a:r>
              <a:rPr lang="de-DE" sz="1200" dirty="0"/>
              <a:t>, wir wollen Laterne </a:t>
            </a:r>
            <a:r>
              <a:rPr lang="de-DE" sz="1200" dirty="0" smtClean="0"/>
              <a:t>laufen,  nein</a:t>
            </a:r>
            <a:r>
              <a:rPr lang="de-DE" sz="1200" dirty="0"/>
              <a:t>, wir fürchten nicht die Nacht</a:t>
            </a:r>
            <a:br>
              <a:rPr lang="de-DE" sz="1200" dirty="0"/>
            </a:br>
            <a:r>
              <a:rPr lang="de-DE" sz="1200" dirty="0" smtClean="0"/>
              <a:t>    Kommt</a:t>
            </a:r>
            <a:r>
              <a:rPr lang="de-DE" sz="1200" dirty="0"/>
              <a:t>, wir wollen Laterne </a:t>
            </a:r>
            <a:r>
              <a:rPr lang="de-DE" sz="1200" dirty="0" smtClean="0"/>
              <a:t>laufen, das </a:t>
            </a:r>
            <a:r>
              <a:rPr lang="de-DE" sz="1200" dirty="0"/>
              <a:t>wär doch </a:t>
            </a:r>
            <a:r>
              <a:rPr lang="de-DE" sz="1200" dirty="0" smtClean="0"/>
              <a:t>gelacht.</a:t>
            </a:r>
          </a:p>
          <a:p>
            <a:endParaRPr lang="de-DE" sz="1200" dirty="0"/>
          </a:p>
          <a:p>
            <a:r>
              <a:rPr lang="de-DE" sz="1200" dirty="0" smtClean="0"/>
              <a:t>5. Kommt</a:t>
            </a:r>
            <a:r>
              <a:rPr lang="de-DE" sz="1200" dirty="0"/>
              <a:t>, wir wollen Laterne </a:t>
            </a:r>
            <a:r>
              <a:rPr lang="de-DE" sz="1200" dirty="0" smtClean="0"/>
              <a:t>laufen, bis </a:t>
            </a:r>
            <a:r>
              <a:rPr lang="de-DE" sz="1200" dirty="0"/>
              <a:t>das letzte Licht </a:t>
            </a:r>
            <a:r>
              <a:rPr lang="de-DE" sz="1200" dirty="0" smtClean="0"/>
              <a:t>verglüht.</a:t>
            </a:r>
            <a:r>
              <a:rPr lang="de-DE" sz="1200" dirty="0"/>
              <a:t/>
            </a:r>
            <a:br>
              <a:rPr lang="de-DE" sz="1200" dirty="0"/>
            </a:br>
            <a:r>
              <a:rPr lang="de-DE" sz="1200" dirty="0" smtClean="0"/>
              <a:t>    Kommt</a:t>
            </a:r>
            <a:r>
              <a:rPr lang="de-DE" sz="1200" dirty="0"/>
              <a:t>, wir wollen Laterne </a:t>
            </a:r>
            <a:r>
              <a:rPr lang="de-DE" sz="1200" dirty="0" smtClean="0"/>
              <a:t>laufen, singt </a:t>
            </a:r>
            <a:r>
              <a:rPr lang="de-DE" sz="1200" dirty="0"/>
              <a:t>mit uns das </a:t>
            </a:r>
            <a:r>
              <a:rPr lang="de-DE" sz="1200" dirty="0" smtClean="0"/>
              <a:t>Lied.</a:t>
            </a:r>
            <a:endParaRPr lang="de-DE" sz="1200" dirty="0"/>
          </a:p>
          <a:p>
            <a:endParaRPr lang="de-DE" sz="1200" dirty="0" smtClean="0"/>
          </a:p>
          <a:p>
            <a:r>
              <a:rPr lang="de-DE" sz="1000" dirty="0" smtClean="0"/>
              <a:t>Songwriter</a:t>
            </a:r>
            <a:r>
              <a:rPr lang="de-DE" sz="1000" dirty="0"/>
              <a:t>: Rolf </a:t>
            </a:r>
            <a:r>
              <a:rPr lang="de-DE" sz="1000" dirty="0" smtClean="0"/>
              <a:t>Zuckowski</a:t>
            </a:r>
            <a:r>
              <a:rPr lang="de-DE" sz="1000" dirty="0"/>
              <a:t> </a:t>
            </a:r>
            <a:r>
              <a:rPr lang="de-DE" sz="1000" dirty="0" smtClean="0"/>
              <a:t>   © </a:t>
            </a:r>
            <a:r>
              <a:rPr lang="de-DE" sz="1000" dirty="0"/>
              <a:t>Musik Für Dich Rolf Zuckowski OHG</a:t>
            </a:r>
          </a:p>
        </p:txBody>
      </p:sp>
      <p:pic>
        <p:nvPicPr>
          <p:cNvPr id="15364" name="Picture 4" descr="https://www.conni.de/sites/default/files/styles/teaser_534/public/conni_laterne_-_kopie.png?itok=jinztB52"/>
          <p:cNvPicPr>
            <a:picLocks noChangeAspect="1" noChangeArrowheads="1"/>
          </p:cNvPicPr>
          <p:nvPr/>
        </p:nvPicPr>
        <p:blipFill>
          <a:blip r:embed="rId2" cstate="print"/>
          <a:srcRect l="11618" t="10958" r="3183" b="12336"/>
          <a:stretch>
            <a:fillRect/>
          </a:stretch>
        </p:blipFill>
        <p:spPr bwMode="auto">
          <a:xfrm>
            <a:off x="6444630" y="4932759"/>
            <a:ext cx="3168352" cy="2016224"/>
          </a:xfrm>
          <a:prstGeom prst="rect">
            <a:avLst/>
          </a:prstGeom>
          <a:noFill/>
        </p:spPr>
      </p:pic>
      <p:sp>
        <p:nvSpPr>
          <p:cNvPr id="13" name="Rechteck 12"/>
          <p:cNvSpPr/>
          <p:nvPr/>
        </p:nvSpPr>
        <p:spPr>
          <a:xfrm>
            <a:off x="6660654" y="7020991"/>
            <a:ext cx="25202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 smtClean="0"/>
              <a:t>https://www.conni.de/kramkiste/wissen/laterne-laufen</a:t>
            </a:r>
          </a:p>
          <a:p>
            <a:r>
              <a:rPr lang="de-DE" sz="800" dirty="0" smtClean="0"/>
              <a:t>Stand: November 2018</a:t>
            </a:r>
            <a:endParaRPr lang="de-DE" sz="800" dirty="0"/>
          </a:p>
        </p:txBody>
      </p:sp>
      <p:pic>
        <p:nvPicPr>
          <p:cNvPr id="2052" name="Picture 4" descr="Bildergebnis fÃ¼r laterne laterne no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067" y="969896"/>
            <a:ext cx="4176735" cy="3168352"/>
          </a:xfrm>
          <a:prstGeom prst="rect">
            <a:avLst/>
          </a:prstGeom>
          <a:noFill/>
        </p:spPr>
      </p:pic>
      <p:sp>
        <p:nvSpPr>
          <p:cNvPr id="23" name="Textfeld 22"/>
          <p:cNvSpPr txBox="1"/>
          <p:nvPr/>
        </p:nvSpPr>
        <p:spPr>
          <a:xfrm>
            <a:off x="436067" y="537848"/>
            <a:ext cx="192251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b="1" dirty="0" smtClean="0"/>
              <a:t>Laterne, Laterne</a:t>
            </a:r>
            <a:endParaRPr lang="de-DE" b="1" dirty="0"/>
          </a:p>
        </p:txBody>
      </p:sp>
      <p:sp>
        <p:nvSpPr>
          <p:cNvPr id="24" name="Textfeld 23"/>
          <p:cNvSpPr txBox="1"/>
          <p:nvPr/>
        </p:nvSpPr>
        <p:spPr>
          <a:xfrm>
            <a:off x="3873098" y="753872"/>
            <a:ext cx="739433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200" dirty="0" smtClean="0"/>
              <a:t>Volkslied</a:t>
            </a:r>
            <a:endParaRPr lang="de-DE" sz="1200" dirty="0"/>
          </a:p>
        </p:txBody>
      </p:sp>
      <p:sp>
        <p:nvSpPr>
          <p:cNvPr id="25" name="Textfeld 24"/>
          <p:cNvSpPr txBox="1"/>
          <p:nvPr/>
        </p:nvSpPr>
        <p:spPr>
          <a:xfrm>
            <a:off x="323950" y="4644727"/>
            <a:ext cx="4112023" cy="181588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2. Laterne, Laterne, Sonne, Mond und Sterne.</a:t>
            </a:r>
            <a:br>
              <a:rPr lang="de-DE" sz="1400" dirty="0" smtClean="0">
                <a:latin typeface="Calibri" pitchFamily="34" charset="0"/>
                <a:cs typeface="Calibri" pitchFamily="34" charset="0"/>
              </a:rPr>
            </a:br>
            <a:r>
              <a:rPr lang="de-DE" sz="1400" dirty="0" smtClean="0">
                <a:latin typeface="Calibri" pitchFamily="34" charset="0"/>
                <a:cs typeface="Calibri" pitchFamily="34" charset="0"/>
              </a:rPr>
              <a:t>     Sperrt ihn ein, den Wind, sperrt ihn ein, den Wind, </a:t>
            </a:r>
            <a:br>
              <a:rPr lang="de-DE" sz="1400" dirty="0" smtClean="0">
                <a:latin typeface="Calibri" pitchFamily="34" charset="0"/>
                <a:cs typeface="Calibri" pitchFamily="34" charset="0"/>
              </a:rPr>
            </a:br>
            <a:r>
              <a:rPr lang="de-DE" sz="1400" dirty="0" smtClean="0">
                <a:latin typeface="Calibri" pitchFamily="34" charset="0"/>
                <a:cs typeface="Calibri" pitchFamily="34" charset="0"/>
              </a:rPr>
              <a:t>     Er soll warten, bis wir alle zu Hause sind.</a:t>
            </a:r>
          </a:p>
          <a:p>
            <a:endParaRPr lang="de-DE" sz="1400" dirty="0" smtClean="0">
              <a:latin typeface="Calibri" pitchFamily="34" charset="0"/>
              <a:cs typeface="Calibri" pitchFamily="34" charset="0"/>
            </a:endParaRPr>
          </a:p>
          <a:p>
            <a:endParaRPr lang="de-DE" sz="1400" dirty="0" smtClean="0">
              <a:latin typeface="Calibri" pitchFamily="34" charset="0"/>
              <a:cs typeface="Calibri" pitchFamily="34" charset="0"/>
            </a:endParaRPr>
          </a:p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3. Laterne, Laterne, Sonne, Mond und Sterne.</a:t>
            </a:r>
          </a:p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    Bleibe hell, mein Licht, bleibe hell, mein Licht,</a:t>
            </a:r>
          </a:p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    denn sonst strahlt meine Laterne nicht. </a:t>
            </a:r>
            <a:endParaRPr lang="de-DE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958" y="505949"/>
            <a:ext cx="4420918" cy="286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/>
          <p:nvPr/>
        </p:nvSpPr>
        <p:spPr>
          <a:xfrm>
            <a:off x="701676" y="3674301"/>
            <a:ext cx="3438698" cy="203132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2. Ein Lichtermeer, zu Martins Ehr.</a:t>
            </a:r>
          </a:p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   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Rabimmel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Rabammel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Rabum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 bum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bum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de-DE" sz="1400" dirty="0" smtClean="0">
              <a:latin typeface="Calibri" pitchFamily="34" charset="0"/>
              <a:cs typeface="Calibri" pitchFamily="34" charset="0"/>
            </a:endParaRPr>
          </a:p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3. Wie schön das klingt, wenn jeder singt. </a:t>
            </a:r>
          </a:p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   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Rabimmel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Rabammel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Rabum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 bum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bum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de-DE" sz="1400" dirty="0" smtClean="0">
              <a:latin typeface="Calibri" pitchFamily="34" charset="0"/>
              <a:cs typeface="Calibri" pitchFamily="34" charset="0"/>
            </a:endParaRPr>
          </a:p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4. Ich trag mein Licht und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fürcht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‘ mich nicht.</a:t>
            </a:r>
          </a:p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   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Rabimmel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Rabammel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Rabum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 bum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bum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.</a:t>
            </a:r>
            <a:endParaRPr lang="de-DE" sz="1400" dirty="0" smtClean="0"/>
          </a:p>
          <a:p>
            <a:endParaRPr lang="de-DE" sz="1400" dirty="0"/>
          </a:p>
        </p:txBody>
      </p:sp>
      <p:pic>
        <p:nvPicPr>
          <p:cNvPr id="16390" name="Picture 6" descr="Bildergebnis fÃ¼r Laterne lauf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032" y="5652839"/>
            <a:ext cx="4644430" cy="1253840"/>
          </a:xfrm>
          <a:prstGeom prst="rect">
            <a:avLst/>
          </a:prstGeom>
          <a:noFill/>
        </p:spPr>
      </p:pic>
      <p:sp>
        <p:nvSpPr>
          <p:cNvPr id="7" name="Rechteck 6"/>
          <p:cNvSpPr/>
          <p:nvPr/>
        </p:nvSpPr>
        <p:spPr>
          <a:xfrm>
            <a:off x="2484190" y="6804967"/>
            <a:ext cx="25922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 smtClean="0"/>
              <a:t>https://clipartcollections.com/laterne-laufen-clipart-6</a:t>
            </a:r>
          </a:p>
          <a:p>
            <a:r>
              <a:rPr lang="de-DE" sz="800" dirty="0" smtClean="0"/>
              <a:t>Stand:  November 2018</a:t>
            </a:r>
            <a:endParaRPr lang="de-DE" sz="800" dirty="0"/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print"/>
          <a:srcRect b="38884"/>
          <a:stretch>
            <a:fillRect/>
          </a:stretch>
        </p:blipFill>
        <p:spPr bwMode="auto">
          <a:xfrm>
            <a:off x="5508526" y="396255"/>
            <a:ext cx="4830513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 t="91674"/>
          <a:stretch>
            <a:fillRect/>
          </a:stretch>
        </p:blipFill>
        <p:spPr bwMode="auto">
          <a:xfrm>
            <a:off x="5646565" y="6588943"/>
            <a:ext cx="4686497" cy="568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feld 18"/>
          <p:cNvSpPr txBox="1"/>
          <p:nvPr/>
        </p:nvSpPr>
        <p:spPr>
          <a:xfrm>
            <a:off x="6001949" y="4572719"/>
            <a:ext cx="26392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Wie die Blumen in dem Garten,</a:t>
            </a:r>
          </a:p>
          <a:p>
            <a:r>
              <a:rPr lang="de-DE" sz="1400" dirty="0" err="1" smtClean="0"/>
              <a:t>blüh‘n</a:t>
            </a:r>
            <a:r>
              <a:rPr lang="de-DE" sz="1400" dirty="0" smtClean="0"/>
              <a:t> Laternen aller Arten:</a:t>
            </a:r>
            <a:br>
              <a:rPr lang="de-DE" sz="1400" dirty="0" smtClean="0"/>
            </a:br>
            <a:r>
              <a:rPr lang="de-DE" sz="1400" dirty="0" smtClean="0"/>
              <a:t>rote, gelbe, grüne blaue,</a:t>
            </a:r>
          </a:p>
          <a:p>
            <a:r>
              <a:rPr lang="de-DE" sz="1400" dirty="0" smtClean="0"/>
              <a:t>lieber Martin, komm und schaue.</a:t>
            </a:r>
            <a:endParaRPr lang="de-DE" sz="1400" dirty="0"/>
          </a:p>
        </p:txBody>
      </p:sp>
      <p:sp>
        <p:nvSpPr>
          <p:cNvPr id="20" name="Textfeld 19"/>
          <p:cNvSpPr txBox="1"/>
          <p:nvPr/>
        </p:nvSpPr>
        <p:spPr>
          <a:xfrm>
            <a:off x="6012582" y="5490820"/>
            <a:ext cx="26392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Und wir gehen lange Strecken</a:t>
            </a:r>
          </a:p>
          <a:p>
            <a:r>
              <a:rPr lang="de-DE" sz="1400" dirty="0" smtClean="0"/>
              <a:t>mit Laternen an den Stecken:</a:t>
            </a:r>
            <a:br>
              <a:rPr lang="de-DE" sz="1400" dirty="0" smtClean="0"/>
            </a:br>
            <a:r>
              <a:rPr lang="de-DE" sz="1400" dirty="0" smtClean="0"/>
              <a:t>rote, gelbe, grüne blaue,</a:t>
            </a:r>
          </a:p>
          <a:p>
            <a:r>
              <a:rPr lang="de-DE" sz="1400" dirty="0" smtClean="0"/>
              <a:t>lieber Martin, komm und schaue.</a:t>
            </a:r>
            <a:endParaRPr lang="de-DE" sz="1400" dirty="0"/>
          </a:p>
        </p:txBody>
      </p:sp>
      <p:sp>
        <p:nvSpPr>
          <p:cNvPr id="21" name="Textfeld 20"/>
          <p:cNvSpPr txBox="1"/>
          <p:nvPr/>
        </p:nvSpPr>
        <p:spPr>
          <a:xfrm>
            <a:off x="5795602" y="4572719"/>
            <a:ext cx="360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2. </a:t>
            </a:r>
            <a:endParaRPr lang="de-DE" sz="1400" dirty="0"/>
          </a:p>
        </p:txBody>
      </p:sp>
      <p:sp>
        <p:nvSpPr>
          <p:cNvPr id="22" name="Textfeld 21"/>
          <p:cNvSpPr txBox="1"/>
          <p:nvPr/>
        </p:nvSpPr>
        <p:spPr>
          <a:xfrm>
            <a:off x="5794646" y="5489078"/>
            <a:ext cx="360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3. </a:t>
            </a:r>
            <a:endParaRPr lang="de-DE" sz="1400" dirty="0"/>
          </a:p>
        </p:txBody>
      </p:sp>
      <p:sp>
        <p:nvSpPr>
          <p:cNvPr id="23" name="Textfeld 22"/>
          <p:cNvSpPr txBox="1"/>
          <p:nvPr/>
        </p:nvSpPr>
        <p:spPr>
          <a:xfrm>
            <a:off x="497442" y="444574"/>
            <a:ext cx="321088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Ich geh mit meiner Laterne</a:t>
            </a:r>
            <a:endParaRPr lang="de-DE" b="1" dirty="0"/>
          </a:p>
        </p:txBody>
      </p:sp>
      <p:sp>
        <p:nvSpPr>
          <p:cNvPr id="24" name="Textfeld 23"/>
          <p:cNvSpPr txBox="1"/>
          <p:nvPr/>
        </p:nvSpPr>
        <p:spPr>
          <a:xfrm>
            <a:off x="5554422" y="423308"/>
            <a:ext cx="341048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Durch die Straßen</a:t>
            </a:r>
            <a:endParaRPr lang="de-DE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Microsoft Office PowerPoint</Application>
  <PresentationFormat>Benutzerdefiniert</PresentationFormat>
  <Paragraphs>66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Gerath</dc:creator>
  <cp:lastModifiedBy>sp</cp:lastModifiedBy>
  <cp:revision>17</cp:revision>
  <dcterms:created xsi:type="dcterms:W3CDTF">2018-11-06T11:54:40Z</dcterms:created>
  <dcterms:modified xsi:type="dcterms:W3CDTF">2018-11-08T19:19:53Z</dcterms:modified>
</cp:coreProperties>
</file>